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1"/>
  </p:notesMasterIdLst>
  <p:sldIdLst>
    <p:sldId id="259" r:id="rId3"/>
    <p:sldId id="264" r:id="rId4"/>
    <p:sldId id="266" r:id="rId5"/>
    <p:sldId id="329" r:id="rId6"/>
    <p:sldId id="330" r:id="rId7"/>
    <p:sldId id="285" r:id="rId8"/>
    <p:sldId id="333" r:id="rId9"/>
    <p:sldId id="334" r:id="rId10"/>
    <p:sldId id="268" r:id="rId11"/>
    <p:sldId id="275" r:id="rId12"/>
    <p:sldId id="335" r:id="rId13"/>
    <p:sldId id="267" r:id="rId14"/>
    <p:sldId id="276" r:id="rId15"/>
    <p:sldId id="336" r:id="rId16"/>
    <p:sldId id="337" r:id="rId17"/>
    <p:sldId id="338" r:id="rId18"/>
    <p:sldId id="280" r:id="rId19"/>
    <p:sldId id="339" r:id="rId20"/>
    <p:sldId id="270" r:id="rId21"/>
    <p:sldId id="341" r:id="rId22"/>
    <p:sldId id="350" r:id="rId23"/>
    <p:sldId id="348" r:id="rId24"/>
    <p:sldId id="340" r:id="rId25"/>
    <p:sldId id="343" r:id="rId26"/>
    <p:sldId id="345" r:id="rId27"/>
    <p:sldId id="346" r:id="rId28"/>
    <p:sldId id="271" r:id="rId29"/>
    <p:sldId id="347" r:id="rId30"/>
  </p:sldIdLst>
  <p:sldSz cx="9144000" cy="5143500" type="screen16x9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Blackadder ITC" panose="04020505051007020D02" pitchFamily="82" charset="0"/>
      <p:regular r:id="rId36"/>
    </p:embeddedFont>
    <p:embeddedFont>
      <p:font typeface="Cambria Math" panose="02040503050406030204" pitchFamily="18" charset="0"/>
      <p:regular r:id="rId37"/>
    </p:embeddedFont>
    <p:embeddedFont>
      <p:font typeface="Rod" panose="02030509050101010101" pitchFamily="49" charset="-79"/>
      <p:regular r:id="rId38"/>
    </p:embeddedFont>
    <p:embeddedFont>
      <p:font typeface="IBM Plex Sans SemiBold" panose="020B0604020202020204" charset="0"/>
      <p:regular r:id="rId39"/>
      <p:bold r:id="rId40"/>
      <p:italic r:id="rId41"/>
      <p:boldItalic r:id="rId42"/>
    </p:embeddedFont>
    <p:embeddedFont>
      <p:font typeface="IBM Plex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B57BD6A-21EC-4B81-8FC2-2AB23DB89556}">
  <a:tblStyle styleId="{2B57BD6A-21EC-4B81-8FC2-2AB23DB8955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E29619-DB8D-4CAF-B46D-7D79855ED5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-56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49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dc93cbcf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dc93cbcf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55efe0d6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e55efe0d6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452ba42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452ba42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1" r:id="rId7"/>
    <p:sldLayoutId id="2147483672" r:id="rId8"/>
    <p:sldLayoutId id="2147483675" r:id="rId9"/>
    <p:sldLayoutId id="2147483680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b="1" dirty="0"/>
              <a:t>Дискретные распределения вероятностей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52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 smtClean="0"/>
              <a:t>Биномиальое распределение. Распределение Пуассона.</a:t>
            </a:r>
            <a:endParaRPr sz="10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Закон распределения вероятностей</a:t>
            </a:r>
            <a:endParaRPr dirty="0"/>
          </a:p>
        </p:txBody>
      </p:sp>
      <p:sp>
        <p:nvSpPr>
          <p:cNvPr id="440" name="Google Shape;440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Дискретные законы распределения вероятностей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Закон распределения вероятностей. Математическая модель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Закон распределения вероятностей случайной величины - это соответствие между возможными значениями этой величины и вероятностями, которые этим значениям соответствуют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Иными словами закон распределения вероятностей случайной величины - это модель, которая описывает  поведение этой случайной величины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/>
              <a:t>Дискретные законы </a:t>
            </a:r>
            <a:r>
              <a:rPr lang="ru-RU" dirty="0" smtClean="0"/>
              <a:t>распределения вероятностей</a:t>
            </a:r>
            <a:endParaRPr lang="ru-RU" dirty="0"/>
          </a:p>
        </p:txBody>
      </p:sp>
      <p:graphicFrame>
        <p:nvGraphicFramePr>
          <p:cNvPr id="6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61824"/>
              </p:ext>
            </p:extLst>
          </p:nvPr>
        </p:nvGraphicFramePr>
        <p:xfrm>
          <a:off x="629008" y="3538452"/>
          <a:ext cx="2508250" cy="823914"/>
        </p:xfrm>
        <a:graphic>
          <a:graphicData uri="http://schemas.openxmlformats.org/drawingml/2006/table">
            <a:tbl>
              <a:tblPr/>
              <a:tblGrid>
                <a:gridCol w="523875"/>
                <a:gridCol w="917575"/>
                <a:gridCol w="1066800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5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50%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раза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40%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раз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36515"/>
              </p:ext>
            </p:extLst>
          </p:nvPr>
        </p:nvGraphicFramePr>
        <p:xfrm>
          <a:off x="562658" y="2720125"/>
          <a:ext cx="5492750" cy="342900"/>
        </p:xfrm>
        <a:graphic>
          <a:graphicData uri="http://schemas.openxmlformats.org/drawingml/2006/table">
            <a:tbl>
              <a:tblPr/>
              <a:tblGrid>
                <a:gridCol w="549275"/>
                <a:gridCol w="549275"/>
                <a:gridCol w="549275"/>
                <a:gridCol w="549275"/>
                <a:gridCol w="549275"/>
                <a:gridCol w="549275"/>
                <a:gridCol w="549275"/>
                <a:gridCol w="549275"/>
                <a:gridCol w="549275"/>
                <a:gridCol w="54927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2656" y="233315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Таблица 3</a:t>
            </a:r>
            <a:endParaRPr lang="ru-RU" sz="1200" dirty="0">
              <a:latin typeface="IBM Plex Sans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658" y="3261453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Таблица 4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7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Биномиальное распределение</a:t>
            </a:r>
            <a:endParaRPr dirty="0"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Дискретные законы распределения вероятностей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/>
        </p:nvSpPr>
        <p:spPr>
          <a:xfrm>
            <a:off x="541775" y="4680000"/>
            <a:ext cx="3852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Используй слайд, когда акцент нужно сделать сначала </a:t>
            </a:r>
            <a:b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тексте, а картинка/фото сопровождает текст.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Google Shape;447;p60"/>
              <p:cNvSpPr txBox="1"/>
              <p:nvPr/>
            </p:nvSpPr>
            <p:spPr>
              <a:xfrm>
                <a:off x="541776" y="1260000"/>
                <a:ext cx="3852000" cy="2982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5700" rIns="0" bIns="0" anchor="t" anchorCtr="0">
                <a:spAutoFit/>
              </a:bodyPr>
              <a:lstStyle/>
              <a:p>
                <a:endParaRPr lang="ru-RU" sz="1200" dirty="0">
                  <a:solidFill>
                    <a:schemeClr val="tx1"/>
                  </a:solidFill>
                </a:endParaRPr>
              </a:p>
              <a:p>
                <a:r>
                  <a:rPr lang="ru-RU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 smtClean="0">
                    <a:solidFill>
                      <a:schemeClr val="tx1"/>
                    </a:solidFill>
                  </a:rPr>
                  <a:t>        Случайная </a:t>
                </a:r>
                <a:r>
                  <a:rPr lang="ru-RU" sz="1200" dirty="0">
                    <a:solidFill>
                      <a:schemeClr val="tx1"/>
                    </a:solidFill>
                  </a:rPr>
                  <a:t>дискретная величина </a:t>
                </a:r>
                <a14:m>
                  <m:oMath xmlns:m="http://schemas.openxmlformats.org/officeDocument/2006/math">
                    <m:r>
                      <a:rPr lang="ru-RU" sz="1200" i="1" dirty="0">
                        <a:solidFill>
                          <a:schemeClr val="tx1"/>
                        </a:solidFill>
                        <a:latin typeface="Cambria Math"/>
                      </a:rPr>
                      <m:t>Х</m:t>
                    </m:r>
                  </m:oMath>
                </a14:m>
                <a:r>
                  <a:rPr lang="ru-RU" sz="1200" dirty="0">
                    <a:solidFill>
                      <a:schemeClr val="tx1"/>
                    </a:solidFill>
                  </a:rPr>
                  <a:t> имеет биномиальное распределение с переменными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ru-RU" sz="1200" dirty="0">
                    <a:solidFill>
                      <a:schemeClr val="tx1"/>
                    </a:solidFill>
                  </a:rPr>
                  <a:t>,  если  вероятность ее распределения задается следующим уравнением</a:t>
                </a:r>
                <a:r>
                  <a:rPr lang="ru-RU" sz="12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ru-RU" sz="1200" dirty="0">
                  <a:solidFill>
                    <a:schemeClr val="tx1"/>
                  </a:solidFill>
                </a:endParaRPr>
              </a:p>
              <a:p>
                <a:endParaRPr lang="ru-RU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1200" b="1" i="1" dirty="0">
                        <a:solidFill>
                          <a:schemeClr val="tx1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b="1" dirty="0">
                    <a:solidFill>
                      <a:schemeClr val="tx1"/>
                    </a:solidFill>
                  </a:rPr>
                  <a:t>,</a:t>
                </a:r>
                <a:r>
                  <a:rPr lang="ru-RU" sz="1200" dirty="0">
                    <a:solidFill>
                      <a:schemeClr val="tx1"/>
                    </a:solidFill>
                  </a:rPr>
                  <a:t>число наступления </a:t>
                </a:r>
                <a:r>
                  <a:rPr lang="ru-RU" sz="1200" dirty="0" smtClean="0">
                    <a:solidFill>
                      <a:schemeClr val="tx1"/>
                    </a:solidFill>
                  </a:rPr>
                  <a:t>события</a:t>
                </a:r>
                <a:r>
                  <a:rPr lang="ru-RU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 smtClean="0">
                    <a:solidFill>
                      <a:schemeClr val="tx1"/>
                    </a:solidFill>
                  </a:rPr>
                  <a:t>(дискретная </a:t>
                </a:r>
                <a:r>
                  <a:rPr lang="ru-RU" sz="1200" dirty="0">
                    <a:solidFill>
                      <a:schemeClr val="tx1"/>
                    </a:solidFill>
                  </a:rPr>
                  <a:t>величина из отрезка </a:t>
                </a:r>
                <a14:m>
                  <m:oMath xmlns:m="http://schemas.openxmlformats.org/officeDocument/2006/math">
                    <m:r>
                      <a:rPr lang="ru-RU" sz="1200" i="1" dirty="0">
                        <a:solidFill>
                          <a:schemeClr val="tx1"/>
                        </a:solidFill>
                        <a:latin typeface="Cambria Math"/>
                      </a:rPr>
                      <m:t>[0, </m:t>
                    </m:r>
                    <m:r>
                      <a:rPr lang="ru-RU" sz="1200" b="1" i="1" dirty="0">
                        <a:solidFill>
                          <a:schemeClr val="tx1"/>
                        </a:solidFill>
                        <a:latin typeface="Cambria Math"/>
                      </a:rPr>
                      <m:t>𝒏</m:t>
                    </m:r>
                    <m:r>
                      <a:rPr lang="ru-RU" sz="1200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  <m:r>
                      <a:rPr lang="ru-RU" sz="12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1200" b="1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/>
                        <a:ea typeface="Roboto"/>
                        <a:cs typeface="Roboto"/>
                      </a:rPr>
                      <m:t>𝒏</m:t>
                    </m:r>
                  </m:oMath>
                </a14:m>
                <a:r>
                  <a:rPr lang="en-US" sz="1200" dirty="0">
                    <a:latin typeface="Roboto"/>
                    <a:ea typeface="Roboto"/>
                    <a:cs typeface="Roboto"/>
                  </a:rPr>
                  <a:t> - </a:t>
                </a:r>
                <a:r>
                  <a:rPr lang="ru-RU" sz="1200" dirty="0">
                    <a:latin typeface="Roboto"/>
                    <a:ea typeface="Roboto"/>
                    <a:cs typeface="Roboto"/>
                  </a:rPr>
                  <a:t> число испытаний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𝒑</m:t>
                    </m:r>
                  </m:oMath>
                </a14:m>
                <a:r>
                  <a:rPr lang="ru-RU" sz="1200" dirty="0">
                    <a:latin typeface="Roboto"/>
                    <a:ea typeface="Roboto"/>
                    <a:cs typeface="Roboto"/>
                  </a:rPr>
                  <a:t> - </a:t>
                </a:r>
                <a:r>
                  <a:rPr lang="ru-RU" sz="1200" dirty="0" smtClean="0">
                    <a:latin typeface="Roboto"/>
                    <a:ea typeface="Roboto"/>
                    <a:cs typeface="Roboto"/>
                  </a:rPr>
                  <a:t>вероятность </a:t>
                </a:r>
                <a:r>
                  <a:rPr lang="ru-RU" sz="1200" dirty="0">
                    <a:latin typeface="Roboto"/>
                    <a:ea typeface="Roboto"/>
                    <a:cs typeface="Roboto"/>
                  </a:rPr>
                  <a:t>наступления события </a:t>
                </a:r>
                <a14:m>
                  <m:oMath xmlns:m="http://schemas.openxmlformats.org/officeDocument/2006/math"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𝑨</m:t>
                    </m:r>
                  </m:oMath>
                </a14:m>
                <a:r>
                  <a:rPr lang="ru-RU" sz="1200" dirty="0">
                    <a:latin typeface="Roboto"/>
                    <a:ea typeface="Roboto"/>
                    <a:cs typeface="Roboto"/>
                  </a:rPr>
                  <a:t> в  независимых испытаниях, </a:t>
                </a:r>
                <a:endParaRPr lang="ru-RU" sz="1200" dirty="0" smtClean="0">
                  <a:latin typeface="Roboto"/>
                  <a:ea typeface="Roboto"/>
                  <a:cs typeface="Roboto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𝒒</m:t>
                    </m:r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 = </m:t>
                    </m:r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𝟏</m:t>
                    </m:r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 – </m:t>
                    </m:r>
                    <m:r>
                      <a:rPr lang="ru-RU" sz="1200" b="1" i="1" dirty="0">
                        <a:latin typeface="Cambria Math"/>
                        <a:ea typeface="Roboto"/>
                        <a:cs typeface="Roboto"/>
                      </a:rPr>
                      <m:t>𝒑</m:t>
                    </m:r>
                  </m:oMath>
                </a14:m>
                <a:r>
                  <a:rPr lang="ru-RU" sz="1200" dirty="0" smtClean="0">
                    <a:latin typeface="Roboto"/>
                    <a:ea typeface="Roboto"/>
                    <a:cs typeface="Roboto"/>
                  </a:rPr>
                  <a:t>. Противоположная вероятность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ru-RU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ru-RU" sz="1200" dirty="0">
                  <a:solidFill>
                    <a:schemeClr val="tx1"/>
                  </a:solidFill>
                </a:endParaRPr>
              </a:p>
              <a:p>
                <a:endParaRPr lang="ru-RU" sz="12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47" name="Google Shape;447;p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6" y="1260000"/>
                <a:ext cx="3852000" cy="2982981"/>
              </a:xfrm>
              <a:prstGeom prst="rect">
                <a:avLst/>
              </a:prstGeom>
              <a:blipFill rotWithShape="1">
                <a:blip r:embed="rId3"/>
                <a:stretch>
                  <a:fillRect l="-2532" r="-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Формула Бернулли</a:t>
            </a:r>
            <a:endParaRPr dirty="0"/>
          </a:p>
        </p:txBody>
      </p:sp>
      <p:pic>
        <p:nvPicPr>
          <p:cNvPr id="8" name="Рисунок 2" descr="2.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8660" y="1716858"/>
            <a:ext cx="4216400" cy="114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Формула Бернулли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3 </a:t>
            </a:r>
            <a:r>
              <a:rPr lang="ru-RU" dirty="0"/>
              <a:t>раза подбрасываем монетку (</a:t>
            </a:r>
            <a:r>
              <a:rPr lang="en-US" dirty="0"/>
              <a:t>n=3</a:t>
            </a:r>
            <a:r>
              <a:rPr lang="en-US" dirty="0" smtClean="0"/>
              <a:t>)</a:t>
            </a:r>
            <a:r>
              <a:rPr lang="ru-RU" dirty="0" smtClean="0"/>
              <a:t>. Какая вероятность, что  орел выпадет 0 раз, 1 раз, 2 раза и 3 раза.</a:t>
            </a:r>
            <a:endParaRPr lang="ru-RU" dirty="0"/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" y="1541440"/>
            <a:ext cx="3933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7519"/>
            <a:ext cx="4583001" cy="186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98" y="1900349"/>
            <a:ext cx="28479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64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Расчет вероятности, что событие наступит </a:t>
            </a:r>
            <a:r>
              <a:rPr lang="en-US" dirty="0" smtClean="0"/>
              <a:t>k </a:t>
            </a:r>
            <a:r>
              <a:rPr lang="ru-RU" dirty="0" smtClean="0"/>
              <a:t> раз из </a:t>
            </a:r>
            <a:r>
              <a:rPr lang="en-US" dirty="0" smtClean="0"/>
              <a:t>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>
                    <a:solidFill>
                      <a:schemeClr val="tx1"/>
                    </a:solidFill>
                  </a:rPr>
                  <a:t>Варианты исхода такого эксперимента:</a:t>
                </a: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>1) 0 </a:t>
                </a:r>
                <a:r>
                  <a:rPr lang="ru-RU" dirty="0" smtClean="0"/>
                  <a:t>орлов </a:t>
                </a:r>
                <a:r>
                  <a:rPr lang="en-US" dirty="0" smtClean="0"/>
                  <a:t>(X=k=0</a:t>
                </a:r>
                <a:r>
                  <a:rPr lang="en-US" dirty="0"/>
                  <a:t>)</a:t>
                </a:r>
                <a:r>
                  <a:rPr lang="ru-RU" dirty="0"/>
                  <a:t> </a:t>
                </a:r>
                <a:r>
                  <a:rPr lang="ru-RU" dirty="0" smtClean="0"/>
                  <a:t>                                                   Р(0</a:t>
                </a:r>
                <a:r>
                  <a:rPr lang="ru-RU" dirty="0"/>
                  <a:t>) = 1/8= 0,125</a:t>
                </a:r>
                <a:br>
                  <a:rPr lang="ru-RU" dirty="0"/>
                </a:b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>2) 1 орел</a:t>
                </a:r>
                <a:r>
                  <a:rPr lang="en-US" dirty="0"/>
                  <a:t> (X=k=1</a:t>
                </a:r>
                <a:r>
                  <a:rPr lang="en-US" dirty="0" smtClean="0"/>
                  <a:t>)</a:t>
                </a:r>
                <a:r>
                  <a:rPr lang="ru-RU" dirty="0" smtClean="0"/>
                  <a:t>                                                      Р(1</a:t>
                </a:r>
                <a:r>
                  <a:rPr lang="ru-RU" dirty="0"/>
                  <a:t>)=3 /8 =0,375</a:t>
                </a:r>
                <a:br>
                  <a:rPr lang="ru-RU" dirty="0"/>
                </a:b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>3) 2 орла</a:t>
                </a:r>
                <a:r>
                  <a:rPr lang="en-US" dirty="0"/>
                  <a:t>  (X=k=2</a:t>
                </a:r>
                <a:r>
                  <a:rPr lang="en-US" dirty="0" smtClean="0"/>
                  <a:t>)</a:t>
                </a:r>
                <a:r>
                  <a:rPr lang="ru-RU" dirty="0" smtClean="0"/>
                  <a:t>                                                     </a:t>
                </a:r>
                <a:r>
                  <a:rPr lang="ru-RU" dirty="0"/>
                  <a:t>Р(2) =3/8= 0,375</a:t>
                </a:r>
                <a:br>
                  <a:rPr lang="ru-RU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r>
                  <a:rPr lang="ru-RU" sz="1100" dirty="0"/>
                  <a:t>4) 3 орла</a:t>
                </a:r>
                <a:r>
                  <a:rPr lang="en-US" sz="1100" dirty="0"/>
                  <a:t> (X=k=3</a:t>
                </a:r>
                <a:r>
                  <a:rPr lang="en-US" sz="1100" dirty="0" smtClean="0"/>
                  <a:t>)</a:t>
                </a:r>
                <a:r>
                  <a:rPr lang="ru-RU" sz="1100" dirty="0" smtClean="0"/>
                  <a:t>                                                               Р(3</a:t>
                </a:r>
                <a:r>
                  <a:rPr lang="ru-RU" sz="1100" dirty="0"/>
                  <a:t>) =1/8= 0,125</a:t>
                </a:r>
              </a:p>
              <a:p>
                <a:endParaRPr lang="ru-RU" sz="1100" dirty="0" smtClean="0"/>
              </a:p>
              <a:p>
                <a:endParaRPr lang="ru-RU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100" b="0" i="1" smtClean="0">
                            <a:latin typeface="Cambria Math"/>
                          </a:rPr>
                          <m:t>С</m:t>
                        </m:r>
                      </m:e>
                      <m:sub>
                        <m:r>
                          <a:rPr lang="ru-RU" sz="1100" b="0" i="1" smtClean="0">
                            <a:latin typeface="Cambria Math"/>
                          </a:rPr>
                          <m:t>общ.</m:t>
                        </m:r>
                      </m:sub>
                    </m:sSub>
                  </m:oMath>
                </a14:m>
                <a:r>
                  <a:rPr lang="ru-RU" sz="1100" dirty="0" smtClean="0"/>
                  <a:t>= </a:t>
                </a:r>
                <a:r>
                  <a:rPr lang="ru-RU" sz="1100" dirty="0"/>
                  <a:t>1+3+3+1 =</a:t>
                </a:r>
                <a:r>
                  <a:rPr lang="ru-RU" sz="1100" dirty="0" smtClean="0"/>
                  <a:t>8</a:t>
                </a:r>
              </a:p>
              <a:p>
                <a:r>
                  <a:rPr lang="en-US" sz="1100" dirty="0"/>
                  <a:t/>
                </a:r>
                <a:br>
                  <a:rPr lang="en-US" sz="1100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r>
                  <a:rPr lang="ru-RU" sz="1100" dirty="0"/>
                  <a:t/>
                </a:r>
                <a:br>
                  <a:rPr lang="ru-RU" sz="1100" dirty="0"/>
                </a:br>
                <a:endParaRPr lang="ru-RU" sz="11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947" y="2188514"/>
            <a:ext cx="1524562" cy="148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048" y="1371547"/>
            <a:ext cx="1631180" cy="6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9939" y="1510064"/>
            <a:ext cx="1519706" cy="165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80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Представление данных в виде математических моделей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graphicFrame>
        <p:nvGraphicFramePr>
          <p:cNvPr id="5" name="Group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504251"/>
              </p:ext>
            </p:extLst>
          </p:nvPr>
        </p:nvGraphicFramePr>
        <p:xfrm>
          <a:off x="693605" y="1690431"/>
          <a:ext cx="3657600" cy="1029526"/>
        </p:xfrm>
        <a:graphic>
          <a:graphicData uri="http://schemas.openxmlformats.org/drawingml/2006/table">
            <a:tbl>
              <a:tblPr/>
              <a:tblGrid>
                <a:gridCol w="731837"/>
                <a:gridCol w="731838"/>
                <a:gridCol w="730250"/>
                <a:gridCol w="731837"/>
                <a:gridCol w="731838"/>
              </a:tblGrid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(кол-во орлов)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орлов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орел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2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орла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орла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P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(х)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0,125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0,375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0,375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0,125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</a:tr>
            </a:tbl>
          </a:graphicData>
        </a:graphic>
      </p:graphicFrame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4532985" y="3712480"/>
            <a:ext cx="40655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 i="1" dirty="0"/>
              <a:t>Графическая </a:t>
            </a:r>
            <a:r>
              <a:rPr lang="ru-RU" sz="1400" i="1" dirty="0" smtClean="0"/>
              <a:t>модель </a:t>
            </a:r>
            <a:r>
              <a:rPr lang="ru-RU" sz="1400" i="1" dirty="0"/>
              <a:t>дискретной величины Х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20" y="1536755"/>
            <a:ext cx="2247269" cy="20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07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Распределение Пуассона</a:t>
            </a:r>
            <a:endParaRPr dirty="0"/>
          </a:p>
        </p:txBody>
      </p:sp>
      <p:sp>
        <p:nvSpPr>
          <p:cNvPr id="476" name="Google Shape;476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lvl="0"/>
            <a:r>
              <a:rPr lang="ru-RU" dirty="0"/>
              <a:t>Дискретные законы распределения вероятностей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Распределение Пуассона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lvl="0"/>
                <a:r>
                  <a:rPr lang="ru-RU" dirty="0" smtClean="0"/>
                  <a:t>В том случае, если проводится большое количество испытаний </a:t>
                </a:r>
                <a14:m>
                  <m:oMath xmlns:m="http://schemas.openxmlformats.org/officeDocument/2006/math">
                    <m:r>
                      <a:rPr lang="ru-RU" b="1" i="1" dirty="0">
                        <a:latin typeface="Cambria Math"/>
                      </a:rPr>
                      <m:t>𝒏</m:t>
                    </m:r>
                  </m:oMath>
                </a14:m>
                <a:r>
                  <a:rPr lang="ru-RU" b="1" dirty="0"/>
                  <a:t> </a:t>
                </a:r>
                <a:r>
                  <a:rPr lang="ru-RU" dirty="0"/>
                  <a:t>и при этом вероятность </a:t>
                </a:r>
                <a14:m>
                  <m:oMath xmlns:m="http://schemas.openxmlformats.org/officeDocument/2006/math">
                    <m:r>
                      <a:rPr lang="ru-RU" b="1" i="1" dirty="0">
                        <a:latin typeface="Cambria Math"/>
                      </a:rPr>
                      <m:t>𝒑</m:t>
                    </m:r>
                  </m:oMath>
                </a14:m>
                <a:r>
                  <a:rPr lang="ru-RU" dirty="0"/>
                  <a:t> появления события </a:t>
                </a:r>
                <a14:m>
                  <m:oMath xmlns:m="http://schemas.openxmlformats.org/officeDocument/2006/math">
                    <m:r>
                      <a:rPr lang="ru-RU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ru-RU" dirty="0"/>
                  <a:t> в отдельном испытании мала (</a:t>
                </a:r>
                <a:r>
                  <a:rPr lang="en-US" dirty="0"/>
                  <a:t>&lt;0,1)</a:t>
                </a:r>
                <a:r>
                  <a:rPr lang="ru-RU" dirty="0"/>
                  <a:t>, применяют формулу Пуассона для вычисления вероятности того, что событие </a:t>
                </a:r>
                <a:r>
                  <a:rPr lang="ru-RU" dirty="0" smtClean="0"/>
                  <a:t>произойдет</a:t>
                </a:r>
                <a:r>
                  <a:rPr lang="ru-RU" dirty="0"/>
                  <a:t> </a:t>
                </a:r>
                <a14:m>
                  <m:oMath xmlns:m="http://schemas.openxmlformats.org/officeDocument/2006/math">
                    <m:r>
                      <a:rPr lang="ru-RU" b="1" i="1" dirty="0">
                        <a:latin typeface="Cambria Math"/>
                      </a:rPr>
                      <m:t>𝒎</m:t>
                    </m:r>
                  </m:oMath>
                </a14:m>
                <a:r>
                  <a:rPr lang="ru-RU" dirty="0"/>
                  <a:t> раз в </a:t>
                </a:r>
                <a14:m>
                  <m:oMath xmlns:m="http://schemas.openxmlformats.org/officeDocument/2006/math">
                    <m:r>
                      <a:rPr lang="ru-RU" b="1" i="1" dirty="0">
                        <a:latin typeface="Cambria Math"/>
                      </a:rPr>
                      <m:t>𝒏</m:t>
                    </m:r>
                  </m:oMath>
                </a14:m>
                <a:r>
                  <a:rPr lang="ru-RU" dirty="0"/>
                  <a:t> испытаний</a:t>
                </a:r>
                <a:r>
                  <a:rPr lang="ru-RU" dirty="0" smtClean="0"/>
                  <a:t>:</a:t>
                </a:r>
              </a:p>
              <a:p>
                <a:pPr lvl="0"/>
                <a:endParaRPr lang="ru-RU" dirty="0" smtClean="0"/>
              </a:p>
              <a:p>
                <a:pPr lvl="0"/>
                <a:endParaRPr lang="ru-RU" dirty="0"/>
              </a:p>
              <a:p>
                <a:pPr lvl="0"/>
                <a:endParaRPr lang="ru-RU" dirty="0" smtClean="0"/>
              </a:p>
              <a:p>
                <a:pPr lvl="0"/>
                <a:endParaRPr lang="ru-RU" dirty="0"/>
              </a:p>
              <a:p>
                <a:pPr lvl="0"/>
                <a:endParaRPr lang="ru-RU" dirty="0" smtClean="0"/>
              </a:p>
              <a:p>
                <a:pPr lvl="0"/>
                <a:endParaRPr lang="ru-RU" dirty="0"/>
              </a:p>
              <a:p>
                <a:pPr lvl="0"/>
                <a:endParaRPr lang="ru-RU" dirty="0" smtClean="0"/>
              </a:p>
              <a:p>
                <a:pPr lvl="0"/>
                <a:endParaRPr lang="ru-RU" dirty="0"/>
              </a:p>
              <a:p>
                <a:pPr lvl="0"/>
                <a:endParaRPr lang="ru-RU" dirty="0" smtClean="0"/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ru-RU" i="1">
                        <a:solidFill>
                          <a:srgbClr val="6E32E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ru-RU" dirty="0"/>
                  <a:t> среднее количество наступления события за определенную единицу измерений, например</a:t>
                </a:r>
                <a:r>
                  <a:rPr lang="ru-RU" dirty="0" smtClean="0"/>
                  <a:t>,</a:t>
                </a:r>
              </a:p>
              <a:p>
                <a:r>
                  <a:rPr lang="ru-RU" dirty="0" smtClean="0"/>
                  <a:t>  </a:t>
                </a:r>
                <a:r>
                  <a:rPr lang="ru-RU" dirty="0"/>
                  <a:t>потребителей /час,  вкраплений 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lvl="0"/>
                <a:endParaRPr lang="ru-RU" dirty="0"/>
              </a:p>
              <a:p>
                <a:pPr lvl="0"/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/>
              <a:t>Дискретные законы распределения вероятностей</a:t>
            </a:r>
          </a:p>
        </p:txBody>
      </p:sp>
      <p:pic>
        <p:nvPicPr>
          <p:cNvPr id="6" name="Рисунок 2" descr="2.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7364" y="1982207"/>
            <a:ext cx="24955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85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Распределение Пуассона показывает вероятность числа наступления события А  за фиксированную  единицу измерения</a:t>
            </a:r>
            <a:endParaRPr dirty="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 smtClean="0">
                <a:solidFill>
                  <a:schemeClr val="dk1"/>
                </a:solidFill>
              </a:rPr>
              <a:t>Р</a:t>
            </a:r>
            <a:r>
              <a:rPr lang="ru" dirty="0" smtClean="0">
                <a:solidFill>
                  <a:schemeClr val="dk1"/>
                </a:solidFill>
              </a:rPr>
              <a:t>аспределение Пуассона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lvl="0"/>
            <a:r>
              <a:rPr lang="ru-RU" dirty="0"/>
              <a:t>Дискретные законы распределения вероятностей</a:t>
            </a:r>
          </a:p>
        </p:txBody>
      </p:sp>
      <p:pic>
        <p:nvPicPr>
          <p:cNvPr id="5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908" y="2859761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stCxn id="265" idx="4"/>
            <a:endCxn id="266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48"/>
          <p:cNvCxnSpPr>
            <a:stCxn id="266" idx="4"/>
            <a:endCxn id="268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stCxn id="268" idx="4"/>
            <a:endCxn id="270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Расчет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48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Дискретные распределения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(вертикальный)</a:t>
            </a:r>
            <a:endParaRPr dirty="0"/>
          </a:p>
        </p:txBody>
      </p:sp>
      <p:cxnSp>
        <p:nvCxnSpPr>
          <p:cNvPr id="277" name="Google Shape;277;p48"/>
          <p:cNvCxnSpPr>
            <a:stCxn id="278" idx="4"/>
            <a:endCxn id="27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8"/>
          <p:cNvCxnSpPr>
            <a:stCxn id="281" idx="4"/>
            <a:endCxn id="28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8" name="Google Shape;288;p48"/>
          <p:cNvCxnSpPr>
            <a:stCxn id="289" idx="4"/>
            <a:endCxn id="29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>
            <a:stCxn id="290" idx="4"/>
            <a:endCxn id="29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8"/>
          <p:cNvCxnSpPr>
            <a:stCxn id="292" idx="4"/>
            <a:endCxn id="29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9" name="Google Shape;299;p48"/>
          <p:cNvCxnSpPr>
            <a:stCxn id="300" idx="4"/>
            <a:endCxn id="30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8"/>
          <p:cNvCxnSpPr>
            <a:stCxn id="301" idx="4"/>
            <a:endCxn id="30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8"/>
          <p:cNvCxnSpPr>
            <a:stCxn id="303" idx="4"/>
            <a:endCxn id="30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</p:spPr>
        <p:txBody>
          <a:bodyPr/>
          <a:lstStyle/>
          <a:p>
            <a:r>
              <a:rPr lang="ru-RU" dirty="0" smtClean="0"/>
              <a:t>Распределение Пуассона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>
                    <a:solidFill>
                      <a:schemeClr val="tx1"/>
                    </a:solidFill>
                  </a:rPr>
                  <a:t>Задача: </a:t>
                </a:r>
                <a:r>
                  <a:rPr lang="ru-RU" dirty="0">
                    <a:solidFill>
                      <a:schemeClr val="tx1"/>
                    </a:solidFill>
                  </a:rPr>
                  <a:t>вероятность того, что среди писем, поступающих на определенный почтовый ящик, встретится письмо со спамом, составляет 0.01.</a:t>
                </a: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>Найдите вероятность того, </a:t>
                </a:r>
                <a:r>
                  <a:rPr lang="ru-RU" dirty="0" smtClean="0"/>
                  <a:t>что </a:t>
                </a:r>
                <a:r>
                  <a:rPr lang="ru-RU" dirty="0"/>
                  <a:t>среди 1000 писем, поступивших на него за месяц, будет 11 со </a:t>
                </a:r>
                <a:r>
                  <a:rPr lang="ru-RU" dirty="0" smtClean="0"/>
                  <a:t>спамом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r>
                  <a:rPr lang="ru-RU" b="1" dirty="0"/>
                  <a:t>Решение: 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m=11, n=</a:t>
                </a:r>
                <a:r>
                  <a:rPr lang="ru-RU" dirty="0"/>
                  <a:t>1000</a:t>
                </a:r>
                <a:endParaRPr lang="en-US" dirty="0"/>
              </a:p>
              <a:p>
                <a:r>
                  <a:rPr lang="en-US" dirty="0"/>
                  <a:t>           </a:t>
                </a:r>
                <a:endParaRPr lang="ru-RU" dirty="0"/>
              </a:p>
              <a:p>
                <a:r>
                  <a:rPr lang="el-GR" dirty="0"/>
                  <a:t>λ</a:t>
                </a:r>
                <a:r>
                  <a:rPr lang="en-US" dirty="0"/>
                  <a:t> = p*n = 0,01 </a:t>
                </a:r>
                <a:r>
                  <a:rPr lang="ru-RU" dirty="0"/>
                  <a:t>*</a:t>
                </a:r>
                <a:r>
                  <a:rPr lang="en-US" dirty="0"/>
                  <a:t>1000</a:t>
                </a:r>
                <a:r>
                  <a:rPr lang="ru-RU" dirty="0"/>
                  <a:t> </a:t>
                </a:r>
                <a:r>
                  <a:rPr lang="en-US" dirty="0"/>
                  <a:t>=10 </a:t>
                </a:r>
                <a:r>
                  <a:rPr lang="ru-RU" dirty="0" smtClean="0"/>
                  <a:t>писем</a:t>
                </a:r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≈2,72</m:t>
                      </m:r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11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≈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11!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−10</m:t>
                        </m:r>
                      </m:sup>
                    </m:sSup>
                    <m:r>
                      <a:rPr lang="en-US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ru-RU" dirty="0"/>
                  <a:t> 0.113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ru-RU" dirty="0"/>
                  <a:t>Ответ: Р (</a:t>
                </a:r>
                <a:r>
                  <a:rPr lang="en-US" dirty="0" smtClean="0"/>
                  <a:t>11)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dirty="0"/>
                  <a:t>0.113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 r="-1437" b="-1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1010" y="2000195"/>
            <a:ext cx="18192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2" y="2327117"/>
            <a:ext cx="4471644" cy="232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02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Распределение Пуассона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 среднем при изготовлении напольного покрытия на 1  </a:t>
                </a:r>
                <a:r>
                  <a:rPr lang="ru-RU" dirty="0" err="1" smtClean="0"/>
                  <a:t>кв.м</a:t>
                </a:r>
                <a:r>
                  <a:rPr lang="ru-RU" dirty="0"/>
                  <a:t> </a:t>
                </a:r>
                <a:r>
                  <a:rPr lang="ru-RU" dirty="0" smtClean="0"/>
                  <a:t>  встречается 2 вкрапления. Какова вероятность, что на 1 </a:t>
                </a:r>
                <a:r>
                  <a:rPr lang="ru-RU" dirty="0" err="1" smtClean="0"/>
                  <a:t>кв.м</a:t>
                </a:r>
                <a:r>
                  <a:rPr lang="ru-RU" dirty="0" smtClean="0"/>
                  <a:t> будет не более 1 вкрапления?</a:t>
                </a:r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ru-RU" dirty="0" smtClean="0"/>
              </a:p>
              <a:p>
                <a:endParaRPr lang="ru-RU" dirty="0" smtClean="0"/>
              </a:p>
              <a:p>
                <a:r>
                  <a:rPr lang="en-US" dirty="0" smtClean="0"/>
                  <a:t>P(0) + P(1)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0!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1!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/>
                          </a:rPr>
                          <m:t>1+2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0" smtClean="0">
                        <a:latin typeface="Cambria Math"/>
                      </a:rPr>
                      <m:t>0,405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0" smtClean="0">
                        <a:latin typeface="Cambria Math"/>
                      </a:rPr>
                      <m:t>40.5%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 r="-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7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Математическое ожидание, дисперсия, среднее квадратичное отклонение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413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830997"/>
          </a:xfrm>
        </p:spPr>
        <p:txBody>
          <a:bodyPr/>
          <a:lstStyle/>
          <a:p>
            <a:r>
              <a:rPr lang="ru-RU" dirty="0"/>
              <a:t>Математическое ожидание и дисперсия </a:t>
            </a:r>
            <a:br>
              <a:rPr lang="ru-RU" dirty="0"/>
            </a:br>
            <a:r>
              <a:rPr lang="ru-RU" dirty="0"/>
              <a:t>для биномиального </a:t>
            </a:r>
            <a:r>
              <a:rPr lang="ru-RU" dirty="0" smtClean="0"/>
              <a:t>распределения</a:t>
            </a:r>
            <a:br>
              <a:rPr lang="ru-RU" dirty="0" smtClean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ru-RU" b="1" dirty="0" smtClean="0"/>
              </a:p>
              <a:p>
                <a:r>
                  <a:rPr lang="ru-RU" b="1" dirty="0" smtClean="0"/>
                  <a:t>Математическое </a:t>
                </a:r>
                <a:r>
                  <a:rPr lang="ru-RU" b="1" dirty="0"/>
                  <a:t>ожидание </a:t>
                </a:r>
                <a:r>
                  <a:rPr lang="ru-RU" dirty="0"/>
                  <a:t>–это среднее значение </a:t>
                </a:r>
              </a:p>
              <a:p>
                <a:r>
                  <a:rPr lang="ru-RU" dirty="0"/>
                  <a:t>случайной величины, при числе испытаний</a:t>
                </a:r>
              </a:p>
              <a:p>
                <a:r>
                  <a:rPr lang="ru-RU" dirty="0"/>
                  <a:t> стремящихся к</a:t>
                </a:r>
                <a:r>
                  <a:rPr lang="en-US" dirty="0">
                    <a:latin typeface="Blackadder ITC" panose="04020505051007020D02" pitchFamily="82" charset="0"/>
                  </a:rPr>
                  <a:t> </a:t>
                </a:r>
                <a:r>
                  <a:rPr lang="ru-RU" dirty="0"/>
                  <a:t>бесконечности</a:t>
                </a:r>
              </a:p>
              <a:p>
                <a:endParaRPr lang="ru-RU" dirty="0" smtClean="0"/>
              </a:p>
              <a:p>
                <a:endParaRPr lang="ru-RU" dirty="0"/>
              </a:p>
              <a:p>
                <a:r>
                  <a:rPr lang="ru-RU" b="1" dirty="0"/>
                  <a:t>Дисперсия  </a:t>
                </a:r>
                <a:r>
                  <a:rPr lang="ru-RU" dirty="0"/>
                  <a:t>характеризует степень рассеянности </a:t>
                </a:r>
              </a:p>
              <a:p>
                <a:r>
                  <a:rPr lang="ru-RU" dirty="0"/>
                  <a:t>значений случайной величины относительно ее </a:t>
                </a:r>
              </a:p>
              <a:p>
                <a:r>
                  <a:rPr lang="ru-RU" dirty="0"/>
                  <a:t>математического ожидания</a:t>
                </a:r>
              </a:p>
              <a:p>
                <a:endParaRPr lang="ru-RU" dirty="0" smtClean="0"/>
              </a:p>
              <a:p>
                <a:endParaRPr lang="ru-RU" dirty="0"/>
              </a:p>
              <a:p>
                <a:r>
                  <a:rPr lang="ru-RU" b="1" dirty="0" smtClean="0"/>
                  <a:t>Среднее </a:t>
                </a:r>
                <a:r>
                  <a:rPr lang="ru-RU" b="1" dirty="0"/>
                  <a:t>квадратичное отклонение</a:t>
                </a:r>
                <a:r>
                  <a:rPr lang="ru-RU" dirty="0"/>
                  <a:t> показывает, </a:t>
                </a:r>
              </a:p>
              <a:p>
                <a:r>
                  <a:rPr lang="ru-RU" dirty="0"/>
                  <a:t>насколько далеко наблюдения могут быть </a:t>
                </a:r>
              </a:p>
              <a:p>
                <a:r>
                  <a:rPr lang="ru-RU" dirty="0"/>
                  <a:t>"разбросаны" относительно их среднего значения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  <a:cs typeface="Arial"/>
                      </a:rPr>
                      <m:t>𝜇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статистика. Биномиальное распределение.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5375" y="1358180"/>
                <a:ext cx="1663019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𝑛𝑝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ru-RU" sz="2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ru-RU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75" y="1358180"/>
                <a:ext cx="1663019" cy="21236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422" y="2249866"/>
                <a:ext cx="16378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i="1" dirty="0" err="1">
                          <a:solidFill>
                            <a:schemeClr val="tx1"/>
                          </a:solidFill>
                          <a:latin typeface="Cambria Math"/>
                        </a:rPr>
                        <m:t>𝑛𝑝𝑞</m:t>
                      </m:r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422" y="2249866"/>
                <a:ext cx="1637884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28738" y="3147170"/>
                <a:ext cx="1249251" cy="476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𝞼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𝞼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38" y="3147170"/>
                <a:ext cx="1249251" cy="4761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5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Математическое ожидание, дисперсия, стандартное отклонение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/>
                        </a:rPr>
                        <m:t>μ</m:t>
                      </m:r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=3∗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=1.5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𝞼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=3∗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𝞼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0.75</m:t>
                          </m:r>
                        </m:e>
                      </m:rad>
                      <m:r>
                        <a:rPr lang="en-US" i="1">
                          <a:latin typeface="Cambria Math"/>
                          <a:ea typeface="Cambria Math"/>
                        </a:rPr>
                        <m:t>=0.866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1.5+0.866 = 2.366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1.5 – 0.866 = 0.634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[0.634 </a:t>
                </a:r>
                <a:r>
                  <a:rPr lang="ru-RU" dirty="0"/>
                  <a:t>; 2.366</a:t>
                </a:r>
                <a:r>
                  <a:rPr lang="en-US" dirty="0"/>
                  <a:t>]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статистик. Биномиальное распределение.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96" y="1242811"/>
            <a:ext cx="2460774" cy="239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34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dirty="0"/>
              <a:t>Математическое ожидание и дисперсия </a:t>
            </a:r>
            <a:br>
              <a:rPr lang="ru-RU" dirty="0"/>
            </a:br>
            <a:r>
              <a:rPr lang="ru-RU" dirty="0" smtClean="0"/>
              <a:t>для распределения Пуассона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 smtClean="0"/>
          </a:p>
          <a:p>
            <a:pPr>
              <a:lnSpc>
                <a:spcPct val="150000"/>
              </a:lnSpc>
              <a:defRPr/>
            </a:pPr>
            <a:r>
              <a:rPr lang="ru-RU" dirty="0"/>
              <a:t> М (Х)</a:t>
            </a:r>
            <a:r>
              <a:rPr lang="en-US" dirty="0"/>
              <a:t> </a:t>
            </a:r>
            <a:r>
              <a:rPr lang="ru-RU" sz="1600" dirty="0"/>
              <a:t>= </a:t>
            </a:r>
            <a:r>
              <a:rPr lang="en-US" sz="1600" dirty="0"/>
              <a:t>n*p=</a:t>
            </a:r>
            <a:r>
              <a:rPr lang="ru-RU" sz="1600" dirty="0"/>
              <a:t> </a:t>
            </a:r>
            <a:r>
              <a:rPr lang="el-GR" dirty="0"/>
              <a:t>λ</a:t>
            </a:r>
            <a:r>
              <a:rPr lang="ru-RU" sz="16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 D (X) =</a:t>
            </a:r>
            <a:r>
              <a:rPr lang="ru-RU" dirty="0"/>
              <a:t> </a:t>
            </a:r>
            <a:r>
              <a:rPr lang="el-GR" dirty="0"/>
              <a:t>λ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статистика. Распределение Пуассона. </a:t>
            </a:r>
            <a:endParaRPr lang="ru-RU" dirty="0"/>
          </a:p>
        </p:txBody>
      </p:sp>
      <p:pic>
        <p:nvPicPr>
          <p:cNvPr id="5" name="Рисунок 8" descr="plot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1890" y="1552758"/>
            <a:ext cx="4356625" cy="220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044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Применение распределения Пуассона в ТМО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Распределение Пуассона часто применяется в теории массового обслуживания (ТМО).</a:t>
                </a:r>
                <a:r>
                  <a:rPr lang="en-US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/>
                </a:r>
                <a:br>
                  <a:rPr lang="en-US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/>
                </a:r>
                <a:br>
                  <a:rPr lang="en-US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</a:br>
                <a:r>
                  <a:rPr lang="ru-RU" dirty="0">
                    <a:solidFill>
                      <a:schemeClr val="tx1"/>
                    </a:solidFill>
                  </a:rPr>
                  <a:t>ТМО - это раздел теории вероятностей, в котором исследуется рациональный выбор структуры системы обслуживания и процесса обслуживания на основе изучения потоков требований на обслуживание, поступающих в систему и выходящих из неё, длительности ожидания и длины очередей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/>
                        <a:cs typeface="Arial"/>
                      </a:rPr>
                      <m:t>𝜆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- число клиентов / час</a:t>
                </a:r>
                <a:endParaRPr lang="ru-RU" dirty="0">
                  <a:solidFill>
                    <a:schemeClr val="tx1"/>
                  </a:solidFill>
                  <a:latin typeface="Roboto"/>
                  <a:ea typeface="Roboto"/>
                  <a:cs typeface="Roboto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ТМО и распределение Пуассона.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507" y="2462249"/>
            <a:ext cx="2924193" cy="188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3381498" y="4329526"/>
            <a:ext cx="4872037" cy="3675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ru-RU" sz="1200" dirty="0">
                <a:latin typeface="IBM Plex Sans" panose="020B0604020202020204" charset="0"/>
              </a:rPr>
              <a:t>Система массового обслуживания</a:t>
            </a:r>
          </a:p>
        </p:txBody>
      </p:sp>
    </p:spTree>
    <p:extLst>
      <p:ext uri="{BB962C8B-B14F-4D97-AF65-F5344CB8AC3E}">
        <p14:creationId xmlns:p14="http://schemas.microsoft.com/office/powerpoint/2010/main" val="138548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</a:rPr>
              <a:t>Сравнение биномиального распределения и распределения Пуассона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Google Shape;402;p5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40000" y="1260000"/>
                <a:ext cx="3852000" cy="324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ru-RU" b="1" dirty="0"/>
                  <a:t>Б</a:t>
                </a:r>
                <a:r>
                  <a:rPr lang="ru-RU" b="1" dirty="0" smtClean="0"/>
                  <a:t>иномиальное распределение:</a:t>
                </a:r>
              </a:p>
              <a:p>
                <a:endParaRPr lang="ru-RU" dirty="0"/>
              </a:p>
              <a:p>
                <a:r>
                  <a:rPr lang="ru-RU" dirty="0"/>
                  <a:t>-</a:t>
                </a:r>
                <a:r>
                  <a:rPr lang="en-US" dirty="0"/>
                  <a:t> </a:t>
                </a:r>
                <a:r>
                  <a:rPr lang="ru-RU" dirty="0"/>
                  <a:t>    известна точная вероятность</a:t>
                </a:r>
              </a:p>
              <a:p>
                <a:pPr marL="457200" indent="-457200">
                  <a:buFontTx/>
                  <a:buChar char="-"/>
                </a:pPr>
                <a:r>
                  <a:rPr lang="ru-RU" dirty="0"/>
                  <a:t>надо найти вероятность наступления события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раз </a:t>
                </a:r>
                <a:r>
                  <a:rPr lang="en-US" dirty="0"/>
                  <a:t> </a:t>
                </a:r>
                <a:r>
                  <a:rPr lang="ru-RU" dirty="0"/>
                  <a:t>из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(</a:t>
                </a:r>
                <a:r>
                  <a:rPr lang="ru-RU" dirty="0"/>
                  <a:t>найти вероятность , что биатлонист попадет 3 раза из 10, зная ,что вероятность его попадания 0,7)</a:t>
                </a:r>
              </a:p>
              <a:p>
                <a:pPr marL="457200" indent="-457200">
                  <a:buFontTx/>
                  <a:buChar char="-"/>
                </a:pPr>
                <a:r>
                  <a:rPr lang="ru-RU" dirty="0"/>
                  <a:t>свойственно небольшое число испытаний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402" name="Google Shape;402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0000" y="1260000"/>
                <a:ext cx="3852000" cy="3240000"/>
              </a:xfrm>
              <a:prstGeom prst="rect">
                <a:avLst/>
              </a:prstGeom>
              <a:blipFill rotWithShape="1">
                <a:blip r:embed="rId3"/>
                <a:stretch>
                  <a:fillRect l="-2694" t="-1507" r="-15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Google Shape;403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 отличить биномиальное распределение от распределение Пуассона?</a:t>
            </a:r>
            <a:endParaRPr dirty="0"/>
          </a:p>
        </p:txBody>
      </p:sp>
      <p:sp>
        <p:nvSpPr>
          <p:cNvPr id="404" name="Google Shape;404;p55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 smtClean="0"/>
              <a:t>Распределение </a:t>
            </a:r>
            <a:r>
              <a:rPr lang="ru-RU" b="1" dirty="0"/>
              <a:t>П</a:t>
            </a:r>
            <a:r>
              <a:rPr lang="ru-RU" b="1" dirty="0" smtClean="0"/>
              <a:t>уассона</a:t>
            </a:r>
          </a:p>
          <a:p>
            <a:endParaRPr lang="ru-RU" dirty="0"/>
          </a:p>
          <a:p>
            <a:r>
              <a:rPr lang="ru-RU" dirty="0"/>
              <a:t>-известна средняя вероятность или средняя интенсивность наступления события, </a:t>
            </a:r>
          </a:p>
          <a:p>
            <a:r>
              <a:rPr lang="ru-RU" dirty="0"/>
              <a:t>-число испытаний стремится к бесконечности, </a:t>
            </a:r>
          </a:p>
          <a:p>
            <a:r>
              <a:rPr lang="ru-RU" dirty="0"/>
              <a:t>-вероятность наступления события очень маленькая (</a:t>
            </a:r>
            <a:r>
              <a:rPr lang="en-US" dirty="0"/>
              <a:t>&lt;</a:t>
            </a:r>
            <a:r>
              <a:rPr lang="ru-RU" dirty="0"/>
              <a:t> 0.01)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Google Shape;103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756" y="3278324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Дискретные распределения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59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154805"/>
            <a:ext cx="3852000" cy="157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Понятие дискретной случайной величины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Закон распределения вероятностей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 dirty="0" smtClean="0">
                <a:solidFill>
                  <a:schemeClr val="dk1"/>
                </a:solidFill>
              </a:rPr>
              <a:t>Биномиальное распределение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Распределение Пуассона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урока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Случайная величина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400" dirty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    </a:t>
            </a:r>
            <a:r>
              <a:rPr lang="ru-RU" sz="2400" dirty="0" smtClean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Случайная </a:t>
            </a:r>
            <a:r>
              <a:rPr lang="ru-RU" sz="2400" dirty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величина</a:t>
            </a:r>
            <a:r>
              <a:rPr lang="ru-RU" sz="2400" b="1" dirty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- это величина, которая в результате испытания принимает только одно в</a:t>
            </a:r>
            <a:r>
              <a:rPr lang="ru-RU" sz="2400" dirty="0" smtClean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озможное </a:t>
            </a:r>
            <a:r>
              <a:rPr lang="ru-RU" sz="2400" dirty="0">
                <a:solidFill>
                  <a:schemeClr val="tx1"/>
                </a:solidFill>
                <a:latin typeface="IBM Plex Sans" panose="020B0604020202020204" charset="0"/>
                <a:ea typeface="Roboto" pitchFamily="2" charset="0"/>
                <a:cs typeface="Rod" pitchFamily="49" charset="-79"/>
              </a:rPr>
              <a:t>значение.</a:t>
            </a:r>
            <a:endParaRPr lang="ru-RU" sz="2400" dirty="0">
              <a:solidFill>
                <a:schemeClr val="tx1"/>
              </a:solidFill>
              <a:latin typeface="IBM Plex Sans" panose="020B060402020202020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Понятие случайной величины</a:t>
            </a:r>
            <a:endParaRPr lang="ru-RU" dirty="0"/>
          </a:p>
        </p:txBody>
      </p:sp>
      <p:pic>
        <p:nvPicPr>
          <p:cNvPr id="5" name="Google Shape;1039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0474" y="2982110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43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Случайная величина. Обозначения.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604020202020204" charset="0"/>
                  </a:rPr>
                  <a:t>– 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случайная величина (рост человека)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…..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–</a:t>
                </a:r>
                <a:r>
                  <a:rPr lang="en-US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значения СВ при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IBM Plex Sans" panose="020B0604020202020204" charset="0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испытаниях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681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Понятие случайной величины</a:t>
            </a:r>
            <a:endParaRPr lang="ru-RU" dirty="0"/>
          </a:p>
        </p:txBody>
      </p:sp>
      <p:graphicFrame>
        <p:nvGraphicFramePr>
          <p:cNvPr id="5" name="Group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430351"/>
              </p:ext>
            </p:extLst>
          </p:nvPr>
        </p:nvGraphicFramePr>
        <p:xfrm>
          <a:off x="482874" y="2021982"/>
          <a:ext cx="5750501" cy="1315315"/>
        </p:xfrm>
        <a:graphic>
          <a:graphicData uri="http://schemas.openxmlformats.org/drawingml/2006/table">
            <a:tbl>
              <a:tblPr/>
              <a:tblGrid>
                <a:gridCol w="1633456"/>
                <a:gridCol w="648037"/>
                <a:gridCol w="536135"/>
                <a:gridCol w="761612"/>
                <a:gridCol w="749920"/>
                <a:gridCol w="671420"/>
                <a:gridCol w="749921"/>
              </a:tblGrid>
              <a:tr h="772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Наименование случайной величины 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х6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</a:tr>
              <a:tr h="5430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Рост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BM Plex Sans" panose="020B0604020202020204" charset="0"/>
                        </a:rPr>
                        <a:t>158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32E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67116" y="3419654"/>
            <a:ext cx="111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>
                <a:latin typeface="IBM Plex Sans" panose="020B0604020202020204" charset="0"/>
              </a:rPr>
              <a:t>Таблица 1</a:t>
            </a:r>
            <a:endParaRPr lang="ru-RU" sz="105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7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94650" y="1630645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Определить количество </a:t>
            </a:r>
            <a:r>
              <a:rPr lang="ru-RU" dirty="0" smtClean="0"/>
              <a:t>СВ</a:t>
            </a:r>
            <a:br>
              <a:rPr lang="ru-RU" dirty="0" smtClean="0"/>
            </a:b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75332" y="1247911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</a:t>
            </a:r>
            <a:endParaRPr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347" y="2208705"/>
            <a:ext cx="7472362" cy="144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oogle Shape;4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157" y="3819994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5849">
            <a:off x="563951" y="334137"/>
            <a:ext cx="1594075" cy="15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Случайная величина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 smtClean="0"/>
              <a:t>Дискретная</a:t>
            </a:r>
          </a:p>
          <a:p>
            <a:endParaRPr lang="ru-RU" dirty="0" smtClean="0"/>
          </a:p>
          <a:p>
            <a:r>
              <a:rPr lang="ru-RU" dirty="0" smtClean="0"/>
              <a:t>Принимает счетные, отдельные друг от друга значения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Понятие случайной величины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b="1" dirty="0" smtClean="0"/>
              <a:t>Непрерывная</a:t>
            </a:r>
          </a:p>
          <a:p>
            <a:endParaRPr lang="ru-RU" dirty="0" smtClean="0"/>
          </a:p>
          <a:p>
            <a:r>
              <a:rPr lang="ru-RU" dirty="0" smtClean="0"/>
              <a:t>Лежит в некотором интервале.</a:t>
            </a:r>
          </a:p>
          <a:p>
            <a:r>
              <a:rPr lang="ru-RU" dirty="0" smtClean="0"/>
              <a:t>Можем измерить с той точностью, что позволяет прибор или с той точностью, которая необходима.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07" y="2157212"/>
            <a:ext cx="1947808" cy="193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87" y="2379050"/>
            <a:ext cx="1990120" cy="124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0913" y="3986011"/>
            <a:ext cx="754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Каждой из этих групп свойственны свои законы распределения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0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Дискретная случайная величина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Дискретные случайные величины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27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/>
        </p:nvSpPr>
        <p:spPr>
          <a:xfrm>
            <a:off x="6161750" y="2240288"/>
            <a:ext cx="2451000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3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Число метиоритов, упавших на землю за год</a:t>
            </a: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ru"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Х: 0, 1 ...1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дискретной случайной величины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3350875" y="2240288"/>
            <a:ext cx="2451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2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результате 100-кратного подбрасывания орел выпал </a:t>
            </a:r>
            <a:r>
              <a:rPr lang="ru" sz="1200" dirty="0" smtClean="0">
                <a:solidFill>
                  <a:schemeClr val="dk1"/>
                </a:solidFill>
                <a:latin typeface="IBM Plex Sans"/>
                <a:sym typeface="IBM Plex Sans"/>
              </a:rPr>
              <a:t>50 или 51 раз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/>
              <a:t>Х: 50, 51, ….78</a:t>
            </a:r>
            <a:endParaRPr sz="1200" dirty="0"/>
          </a:p>
        </p:txBody>
      </p:sp>
      <p:sp>
        <p:nvSpPr>
          <p:cNvPr id="379" name="Google Shape;379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Дискретная случайная величина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8" y="1528909"/>
            <a:ext cx="1705578" cy="60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378;p52"/>
          <p:cNvSpPr txBox="1"/>
          <p:nvPr/>
        </p:nvSpPr>
        <p:spPr>
          <a:xfrm>
            <a:off x="315532" y="2237078"/>
            <a:ext cx="2200343" cy="8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1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Число учащихся по школам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 smtClean="0"/>
              <a:t>X</a:t>
            </a:r>
            <a:r>
              <a:rPr lang="ru-RU" sz="1200" dirty="0" smtClean="0"/>
              <a:t>: 375, 869 … 687</a:t>
            </a:r>
            <a:endParaRPr lang="ru" sz="1200" dirty="0">
              <a:solidFill>
                <a:schemeClr val="dk1"/>
              </a:solidFill>
              <a:latin typeface="IBM Plex Sans"/>
              <a:sym typeface="IBM Plex Sans"/>
            </a:endParaRPr>
          </a:p>
        </p:txBody>
      </p:sp>
      <p:pic>
        <p:nvPicPr>
          <p:cNvPr id="13" name="Picture 25" descr="метеорит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73635" y="1409046"/>
            <a:ext cx="886264" cy="66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Google Shape;1124;p10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660121">
            <a:off x="3906012" y="1390864"/>
            <a:ext cx="735030" cy="8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981</Words>
  <Application>Microsoft Office PowerPoint</Application>
  <PresentationFormat>Экран (16:9)</PresentationFormat>
  <Paragraphs>265</Paragraphs>
  <Slides>28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Arial</vt:lpstr>
      <vt:lpstr>Roboto</vt:lpstr>
      <vt:lpstr>Blackadder ITC</vt:lpstr>
      <vt:lpstr>Times New Roman</vt:lpstr>
      <vt:lpstr>Wingdings</vt:lpstr>
      <vt:lpstr>Cambria Math</vt:lpstr>
      <vt:lpstr>Rod</vt:lpstr>
      <vt:lpstr>IBM Plex Sans SemiBold</vt:lpstr>
      <vt:lpstr>IBM Plex Sans</vt:lpstr>
      <vt:lpstr>Simple Light</vt:lpstr>
      <vt:lpstr>Макет шаблона GB</vt:lpstr>
      <vt:lpstr>Дискретные распределения вероятностей</vt:lpstr>
      <vt:lpstr>План курса (вертикальный)</vt:lpstr>
      <vt:lpstr>Что будет на уроке сегодня</vt:lpstr>
      <vt:lpstr>Случайная величина</vt:lpstr>
      <vt:lpstr>Случайная величина. Обозначения.</vt:lpstr>
      <vt:lpstr>Определить количество СВ </vt:lpstr>
      <vt:lpstr>Случайная величина</vt:lpstr>
      <vt:lpstr>Дискретные случайные величины</vt:lpstr>
      <vt:lpstr>Примеры дискретной случайной величины</vt:lpstr>
      <vt:lpstr>Закон распределения вероятностей</vt:lpstr>
      <vt:lpstr>Закон распределения вероятностей. Математическая модель</vt:lpstr>
      <vt:lpstr>Биномиальное распределение</vt:lpstr>
      <vt:lpstr>Презентация PowerPoint</vt:lpstr>
      <vt:lpstr>Формула Бернулли </vt:lpstr>
      <vt:lpstr>Расчет вероятности, что событие наступит k  раз из n</vt:lpstr>
      <vt:lpstr>Представление данных в виде математических моделей</vt:lpstr>
      <vt:lpstr>Распределение Пуассона</vt:lpstr>
      <vt:lpstr>Распределение Пуассона</vt:lpstr>
      <vt:lpstr>Распределение Пуассона</vt:lpstr>
      <vt:lpstr>Распределение Пуассона</vt:lpstr>
      <vt:lpstr>Распределение Пуассона</vt:lpstr>
      <vt:lpstr>Описательная статистика</vt:lpstr>
      <vt:lpstr>Математическое ожидание и дисперсия  для биномиального распределения </vt:lpstr>
      <vt:lpstr>Математическое ожидание, дисперсия, стандартное отклонение</vt:lpstr>
      <vt:lpstr>Математическое ожидание и дисперсия  для распределения Пуассона</vt:lpstr>
      <vt:lpstr>Применение распределения Пуассона в ТМО</vt:lpstr>
      <vt:lpstr>Сравнение биномиального распределения и распределения Пуассона</vt:lpstr>
      <vt:lpstr>Конец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по шрифтам  Палитра   Знакомство и содержание урока  Слайды для теории  Слайды для визуального контента  Отбивки и цитаты  Графики и таблицы</dc:title>
  <dc:creator>HdTer</dc:creator>
  <cp:lastModifiedBy>RePack by Diakov</cp:lastModifiedBy>
  <cp:revision>48</cp:revision>
  <dcterms:modified xsi:type="dcterms:W3CDTF">2022-09-08T13:05:06Z</dcterms:modified>
</cp:coreProperties>
</file>